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7" r:id="rId2"/>
    <p:sldId id="279" r:id="rId3"/>
    <p:sldId id="287" r:id="rId4"/>
    <p:sldId id="283" r:id="rId5"/>
    <p:sldId id="282" r:id="rId6"/>
    <p:sldId id="284" r:id="rId7"/>
    <p:sldId id="285" r:id="rId8"/>
    <p:sldId id="308" r:id="rId9"/>
    <p:sldId id="318" r:id="rId10"/>
    <p:sldId id="259" r:id="rId11"/>
    <p:sldId id="260" r:id="rId12"/>
    <p:sldId id="261" r:id="rId13"/>
    <p:sldId id="262" r:id="rId14"/>
    <p:sldId id="263" r:id="rId15"/>
    <p:sldId id="267" r:id="rId16"/>
    <p:sldId id="320" r:id="rId17"/>
    <p:sldId id="322" r:id="rId18"/>
    <p:sldId id="271" r:id="rId19"/>
    <p:sldId id="304" r:id="rId20"/>
    <p:sldId id="307" r:id="rId21"/>
    <p:sldId id="274" r:id="rId22"/>
    <p:sldId id="340" r:id="rId23"/>
    <p:sldId id="341" r:id="rId24"/>
    <p:sldId id="324" r:id="rId25"/>
    <p:sldId id="325" r:id="rId26"/>
    <p:sldId id="326" r:id="rId27"/>
    <p:sldId id="327" r:id="rId28"/>
    <p:sldId id="328" r:id="rId29"/>
    <p:sldId id="329" r:id="rId30"/>
    <p:sldId id="331" r:id="rId31"/>
    <p:sldId id="332" r:id="rId32"/>
    <p:sldId id="333" r:id="rId33"/>
    <p:sldId id="334" r:id="rId34"/>
    <p:sldId id="335" r:id="rId35"/>
    <p:sldId id="336" r:id="rId36"/>
    <p:sldId id="337" r:id="rId37"/>
    <p:sldId id="338" r:id="rId38"/>
    <p:sldId id="339" r:id="rId39"/>
    <p:sldId id="316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7"/>
    <p:restoredTop sz="95982"/>
  </p:normalViewPr>
  <p:slideViewPr>
    <p:cSldViewPr snapToGrid="0" snapToObjects="1">
      <p:cViewPr>
        <p:scale>
          <a:sx n="110" d="100"/>
          <a:sy n="110" d="100"/>
        </p:scale>
        <p:origin x="46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388C43-8F3A-D54E-8D9C-2C862352355E}" type="datetimeFigureOut">
              <a:rPr lang="en-US" smtClean="0"/>
              <a:t>2/1/17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033B6A-36E7-404A-8A6A-A476D3E16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48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 discrepancies in the upper level compared with HIPPO.</a:t>
            </a:r>
            <a:r>
              <a:rPr lang="en-US" baseline="0" dirty="0" smtClean="0"/>
              <a:t> We need to figure out what processes contribute that differences.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9CF21-4320-7A43-A6AE-506670F15B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94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</a:t>
            </a:r>
            <a:r>
              <a:rPr lang="en-US" baseline="0" dirty="0" smtClean="0"/>
              <a:t> </a:t>
            </a:r>
            <a:r>
              <a:rPr lang="en-US" dirty="0" smtClean="0"/>
              <a:t>running for one year.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9CF21-4320-7A43-A6AE-506670F15B6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61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CB5D3-E42B-554D-8B57-E9D0B622ECE1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2148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0D6E2-03CC-D04D-9A59-D95006BF3E18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9EED9-E7F2-9A43-87E3-37D8986E9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3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0D6E2-03CC-D04D-9A59-D95006BF3E18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9EED9-E7F2-9A43-87E3-37D8986E9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00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0D6E2-03CC-D04D-9A59-D95006BF3E18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9EED9-E7F2-9A43-87E3-37D8986E9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43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0D6E2-03CC-D04D-9A59-D95006BF3E18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9EED9-E7F2-9A43-87E3-37D8986E9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13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0D6E2-03CC-D04D-9A59-D95006BF3E18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9EED9-E7F2-9A43-87E3-37D8986E9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873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0D6E2-03CC-D04D-9A59-D95006BF3E18}" type="datetimeFigureOut">
              <a:rPr lang="en-US" smtClean="0"/>
              <a:t>2/1/17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9EED9-E7F2-9A43-87E3-37D8986E9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38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0D6E2-03CC-D04D-9A59-D95006BF3E18}" type="datetimeFigureOut">
              <a:rPr lang="en-US" smtClean="0"/>
              <a:t>2/1/17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9EED9-E7F2-9A43-87E3-37D8986E9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31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0D6E2-03CC-D04D-9A59-D95006BF3E18}" type="datetimeFigureOut">
              <a:rPr lang="en-US" smtClean="0"/>
              <a:t>2/1/17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9EED9-E7F2-9A43-87E3-37D8986E9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722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0D6E2-03CC-D04D-9A59-D95006BF3E18}" type="datetimeFigureOut">
              <a:rPr lang="en-US" smtClean="0"/>
              <a:t>2/1/17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9EED9-E7F2-9A43-87E3-37D8986E9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40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0D6E2-03CC-D04D-9A59-D95006BF3E18}" type="datetimeFigureOut">
              <a:rPr lang="en-US" smtClean="0"/>
              <a:t>2/1/17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9EED9-E7F2-9A43-87E3-37D8986E9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50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0D6E2-03CC-D04D-9A59-D95006BF3E18}" type="datetimeFigureOut">
              <a:rPr lang="en-US" smtClean="0"/>
              <a:t>2/1/17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9EED9-E7F2-9A43-87E3-37D8986E9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986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0D6E2-03CC-D04D-9A59-D95006BF3E18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9EED9-E7F2-9A43-87E3-37D8986E9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8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59.emf"/><Relationship Id="rId6" Type="http://schemas.openxmlformats.org/officeDocument/2006/relationships/image" Target="../media/image60.emf"/><Relationship Id="rId7" Type="http://schemas.openxmlformats.org/officeDocument/2006/relationships/image" Target="../media/image61.emf"/><Relationship Id="rId8" Type="http://schemas.openxmlformats.org/officeDocument/2006/relationships/image" Target="../media/image6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Thesis Outlines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Abstract</a:t>
            </a:r>
          </a:p>
          <a:p>
            <a:r>
              <a:rPr lang="en-US" dirty="0" smtClean="0"/>
              <a:t>Introduction</a:t>
            </a:r>
            <a:endParaRPr lang="en-US" dirty="0" smtClean="0"/>
          </a:p>
          <a:p>
            <a:pPr lvl="1"/>
            <a:r>
              <a:rPr lang="en-US" dirty="0" smtClean="0"/>
              <a:t>BC effect on radiative forcing</a:t>
            </a:r>
          </a:p>
          <a:p>
            <a:pPr lvl="1"/>
            <a:r>
              <a:rPr lang="en-US" dirty="0" smtClean="0"/>
              <a:t>Model discrepancies due to arbitrary aging timescales</a:t>
            </a:r>
          </a:p>
          <a:p>
            <a:r>
              <a:rPr lang="en-US" dirty="0" smtClean="0"/>
              <a:t>Method</a:t>
            </a:r>
          </a:p>
          <a:p>
            <a:pPr lvl="1"/>
            <a:r>
              <a:rPr lang="en-US" dirty="0" smtClean="0"/>
              <a:t>Model Specifications</a:t>
            </a:r>
          </a:p>
          <a:p>
            <a:pPr lvl="1"/>
            <a:r>
              <a:rPr lang="en-US" dirty="0" smtClean="0"/>
              <a:t>Modal </a:t>
            </a:r>
            <a:r>
              <a:rPr lang="en-US" dirty="0" smtClean="0"/>
              <a:t>aerosol model and monolayer criterion;</a:t>
            </a:r>
          </a:p>
          <a:p>
            <a:pPr lvl="1"/>
            <a:r>
              <a:rPr lang="en-US" dirty="0" smtClean="0"/>
              <a:t>Aging timescales contributed by coagulation and condensation;</a:t>
            </a:r>
          </a:p>
          <a:p>
            <a:pPr lvl="2"/>
            <a:r>
              <a:rPr lang="en-US" dirty="0" err="1" smtClean="0"/>
              <a:t>PartMC</a:t>
            </a:r>
            <a:r>
              <a:rPr lang="en-US" dirty="0" smtClean="0"/>
              <a:t> parameterization</a:t>
            </a:r>
          </a:p>
          <a:p>
            <a:pPr lvl="2"/>
            <a:r>
              <a:rPr lang="en-US" dirty="0" smtClean="0"/>
              <a:t>Transfer rate from </a:t>
            </a:r>
            <a:r>
              <a:rPr lang="en-US" dirty="0" smtClean="0"/>
              <a:t>Modal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24700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Region 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619" y="93266"/>
            <a:ext cx="3974435" cy="207843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63" y="2262521"/>
            <a:ext cx="4150783" cy="375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0" y="2262521"/>
            <a:ext cx="4279900" cy="38842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88691" y="1893189"/>
            <a:ext cx="85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March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92850" y="1800742"/>
            <a:ext cx="159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September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52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Region 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619" y="93266"/>
            <a:ext cx="3974435" cy="2078434"/>
          </a:xfrm>
        </p:spPr>
      </p:pic>
      <p:sp>
        <p:nvSpPr>
          <p:cNvPr id="7" name="TextBox 6"/>
          <p:cNvSpPr txBox="1"/>
          <p:nvPr/>
        </p:nvSpPr>
        <p:spPr>
          <a:xfrm>
            <a:off x="2288691" y="1893189"/>
            <a:ext cx="85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March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92850" y="1800742"/>
            <a:ext cx="159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September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46" y="2492374"/>
            <a:ext cx="3935753" cy="37118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698" y="2495918"/>
            <a:ext cx="4076701" cy="375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04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Region 3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619" y="93266"/>
            <a:ext cx="3974435" cy="2078434"/>
          </a:xfrm>
        </p:spPr>
      </p:pic>
      <p:sp>
        <p:nvSpPr>
          <p:cNvPr id="7" name="TextBox 6"/>
          <p:cNvSpPr txBox="1"/>
          <p:nvPr/>
        </p:nvSpPr>
        <p:spPr>
          <a:xfrm>
            <a:off x="2288691" y="1893189"/>
            <a:ext cx="85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March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92850" y="1800742"/>
            <a:ext cx="159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September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407073"/>
            <a:ext cx="4076700" cy="37203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800" y="2364851"/>
            <a:ext cx="4152900" cy="386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Region 4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619" y="93266"/>
            <a:ext cx="3974435" cy="2078434"/>
          </a:xfrm>
        </p:spPr>
      </p:pic>
      <p:sp>
        <p:nvSpPr>
          <p:cNvPr id="7" name="TextBox 6"/>
          <p:cNvSpPr txBox="1"/>
          <p:nvPr/>
        </p:nvSpPr>
        <p:spPr>
          <a:xfrm>
            <a:off x="2288691" y="2165907"/>
            <a:ext cx="85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March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37067" y="2155773"/>
            <a:ext cx="159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September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293" y="2646919"/>
            <a:ext cx="3660949" cy="35007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60" y="2634173"/>
            <a:ext cx="3821822" cy="351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58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Region 5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619" y="93266"/>
            <a:ext cx="3974435" cy="2078434"/>
          </a:xfrm>
        </p:spPr>
      </p:pic>
      <p:sp>
        <p:nvSpPr>
          <p:cNvPr id="7" name="TextBox 6"/>
          <p:cNvSpPr txBox="1"/>
          <p:nvPr/>
        </p:nvSpPr>
        <p:spPr>
          <a:xfrm>
            <a:off x="2288691" y="2134489"/>
            <a:ext cx="85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March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92850" y="2042042"/>
            <a:ext cx="159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September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51" y="2651402"/>
            <a:ext cx="3886079" cy="36096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820" y="2651402"/>
            <a:ext cx="4039938" cy="371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22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Arctic (average over the pole?)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76400" y="185693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				      </a:t>
            </a:r>
            <a:r>
              <a:rPr lang="en-US" dirty="0"/>
              <a:t>	</a:t>
            </a:r>
            <a:r>
              <a:rPr lang="en-US" dirty="0" smtClean="0"/>
              <a:t>			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35" y="2344239"/>
            <a:ext cx="3903310" cy="37734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713" y="564260"/>
            <a:ext cx="2634484" cy="3061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955" y="2318823"/>
            <a:ext cx="4114800" cy="39455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96055" y="1949491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March				      September</a:t>
            </a:r>
            <a:r>
              <a:rPr lang="en-US" dirty="0"/>
              <a:t>	</a:t>
            </a:r>
            <a:r>
              <a:rPr lang="en-US" dirty="0" smtClean="0"/>
              <a:t>	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620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BC Wet Deposition Flux – happens only in accumulation mode</a:t>
            </a:r>
            <a:endParaRPr lang="en-US" dirty="0">
              <a:solidFill>
                <a:srgbClr val="C00000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937143" y="1192192"/>
            <a:ext cx="8000028" cy="4966179"/>
            <a:chOff x="937143" y="1588562"/>
            <a:chExt cx="7747193" cy="4606733"/>
          </a:xfrm>
        </p:grpSpPr>
        <p:sp>
          <p:nvSpPr>
            <p:cNvPr id="12" name="TextBox 11"/>
            <p:cNvSpPr txBox="1"/>
            <p:nvPr/>
          </p:nvSpPr>
          <p:spPr>
            <a:xfrm>
              <a:off x="3338619" y="1639269"/>
              <a:ext cx="9748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March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76425" y="1588562"/>
              <a:ext cx="12079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September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582064" y="2367494"/>
              <a:ext cx="592574" cy="372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L1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567825" y="3942294"/>
              <a:ext cx="592574" cy="372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L8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7143" y="5338795"/>
              <a:ext cx="1301892" cy="856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Relative </a:t>
              </a:r>
            </a:p>
            <a:p>
              <a:r>
                <a:rPr lang="en-US" dirty="0"/>
                <a:t>Differences</a:t>
              </a:r>
            </a:p>
            <a:p>
              <a:r>
                <a:rPr lang="en-US" dirty="0"/>
                <a:t>(</a:t>
              </a:r>
              <a:r>
                <a:rPr lang="en-US" dirty="0" smtClean="0"/>
                <a:t>L8-L1)/</a:t>
              </a:r>
              <a:r>
                <a:rPr lang="en-US" dirty="0"/>
                <a:t>L8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258" y="4807007"/>
            <a:ext cx="3801792" cy="19584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620" y="4858071"/>
            <a:ext cx="3717879" cy="19074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024" y="1523248"/>
            <a:ext cx="3586811" cy="33348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258" y="1523248"/>
            <a:ext cx="3612828" cy="329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86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321" y="1463450"/>
            <a:ext cx="3599874" cy="349111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648" y="1506307"/>
            <a:ext cx="3652173" cy="3398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BC Dry Deposition Flux</a:t>
            </a:r>
            <a:endParaRPr lang="en-US" dirty="0">
              <a:solidFill>
                <a:srgbClr val="C00000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588408" y="1192192"/>
            <a:ext cx="7348763" cy="2938985"/>
            <a:chOff x="1567825" y="1588562"/>
            <a:chExt cx="7116511" cy="2726265"/>
          </a:xfrm>
        </p:grpSpPr>
        <p:sp>
          <p:nvSpPr>
            <p:cNvPr id="12" name="TextBox 11"/>
            <p:cNvSpPr txBox="1"/>
            <p:nvPr/>
          </p:nvSpPr>
          <p:spPr>
            <a:xfrm>
              <a:off x="3338619" y="1639269"/>
              <a:ext cx="9748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March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76425" y="1588562"/>
              <a:ext cx="12079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September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582064" y="2367494"/>
              <a:ext cx="592574" cy="372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L1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567825" y="3942294"/>
              <a:ext cx="592574" cy="372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L8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002" y="4780921"/>
            <a:ext cx="3826845" cy="19729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688" y="4838793"/>
            <a:ext cx="3820401" cy="199063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37143" y="5235042"/>
            <a:ext cx="1344380" cy="923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Relative </a:t>
            </a:r>
          </a:p>
          <a:p>
            <a:r>
              <a:rPr lang="en-US" dirty="0"/>
              <a:t>Differences</a:t>
            </a:r>
          </a:p>
          <a:p>
            <a:r>
              <a:rPr lang="en-US" dirty="0"/>
              <a:t>(</a:t>
            </a:r>
            <a:r>
              <a:rPr lang="en-US" dirty="0" smtClean="0"/>
              <a:t>L8-L1)/</a:t>
            </a:r>
            <a:r>
              <a:rPr lang="en-US" dirty="0"/>
              <a:t>L8</a:t>
            </a:r>
          </a:p>
        </p:txBody>
      </p:sp>
    </p:spTree>
    <p:extLst>
      <p:ext uri="{BB962C8B-B14F-4D97-AF65-F5344CB8AC3E}">
        <p14:creationId xmlns:p14="http://schemas.microsoft.com/office/powerpoint/2010/main" val="118087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BC Ratio</a:t>
            </a:r>
            <a:r>
              <a:rPr lang="en-US" dirty="0">
                <a:solidFill>
                  <a:srgbClr val="C00000"/>
                </a:solidFill>
              </a:rPr>
              <a:t>: </a:t>
            </a:r>
            <a:r>
              <a:rPr lang="en-US" dirty="0" smtClean="0">
                <a:solidFill>
                  <a:srgbClr val="C00000"/>
                </a:solidFill>
              </a:rPr>
              <a:t>Accumulation/Total </a:t>
            </a:r>
            <a:r>
              <a:rPr lang="en-US" dirty="0" smtClean="0">
                <a:solidFill>
                  <a:srgbClr val="C00000"/>
                </a:solidFill>
              </a:rPr>
              <a:t>– </a:t>
            </a:r>
            <a:r>
              <a:rPr lang="en-US" dirty="0" smtClean="0">
                <a:solidFill>
                  <a:srgbClr val="C00000"/>
                </a:solidFill>
              </a:rPr>
              <a:t>992hPa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10F3-2912-6540-BC74-AEA0F1738183}" type="slidenum">
              <a:rPr lang="en-US" smtClean="0"/>
              <a:t>18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01700" y="2590800"/>
            <a:ext cx="73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L1</a:t>
            </a:r>
            <a:endParaRPr lang="en-US" sz="3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38200" y="4613525"/>
            <a:ext cx="73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L8</a:t>
            </a:r>
            <a:endParaRPr lang="en-US" sz="32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178" y="1693527"/>
            <a:ext cx="5352288" cy="46512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637" y="1676559"/>
            <a:ext cx="5120640" cy="469392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773347" y="1321356"/>
            <a:ext cx="669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March					September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218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Interstitial Aerosol Diameter – </a:t>
            </a:r>
            <a:r>
              <a:rPr lang="en-US" dirty="0" smtClean="0">
                <a:solidFill>
                  <a:srgbClr val="C00000"/>
                </a:solidFill>
              </a:rPr>
              <a:t>992hPa, March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925" y="1690688"/>
            <a:ext cx="8091488" cy="41600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869" y="5822143"/>
            <a:ext cx="4114800" cy="495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822143"/>
            <a:ext cx="4521200" cy="4699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95400" y="1383731"/>
            <a:ext cx="10058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		</a:t>
            </a:r>
            <a:r>
              <a:rPr lang="en-US" dirty="0" smtClean="0"/>
              <a:t>Accumulation	</a:t>
            </a:r>
            <a:r>
              <a:rPr lang="zh-CN" altLang="en-US" dirty="0" smtClean="0"/>
              <a:t>                      </a:t>
            </a:r>
            <a:r>
              <a:rPr lang="en-US" dirty="0" smtClean="0"/>
              <a:t>	</a:t>
            </a:r>
            <a:r>
              <a:rPr lang="zh-CN" altLang="en-US" dirty="0" smtClean="0"/>
              <a:t>          </a:t>
            </a:r>
            <a:r>
              <a:rPr lang="en-US" altLang="zh-CN" dirty="0" smtClean="0"/>
              <a:t>Primary</a:t>
            </a:r>
            <a:r>
              <a:rPr lang="zh-CN" altLang="en-US" dirty="0" smtClean="0"/>
              <a:t>   </a:t>
            </a:r>
            <a:r>
              <a:rPr lang="en-US" dirty="0" smtClean="0"/>
              <a:t>Carbon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088547" y="-937549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49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Plots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Plots</a:t>
            </a:r>
          </a:p>
          <a:p>
            <a:pPr lvl="1"/>
            <a:r>
              <a:rPr lang="en-US" dirty="0" smtClean="0"/>
              <a:t>BC emissions(March and September for year 2010).</a:t>
            </a:r>
          </a:p>
          <a:p>
            <a:pPr lvl="1"/>
            <a:r>
              <a:rPr lang="en-US" dirty="0" smtClean="0"/>
              <a:t>BC initial conditions.</a:t>
            </a:r>
          </a:p>
          <a:p>
            <a:pPr lvl="1"/>
            <a:r>
              <a:rPr lang="en-US" dirty="0"/>
              <a:t>Sensitivity on </a:t>
            </a:r>
            <a:r>
              <a:rPr lang="en-US" dirty="0" smtClean="0"/>
              <a:t>the number </a:t>
            </a:r>
            <a:r>
              <a:rPr lang="en-US" dirty="0"/>
              <a:t>of monolayers (offline meteorology)</a:t>
            </a:r>
          </a:p>
          <a:p>
            <a:pPr lvl="2"/>
            <a:r>
              <a:rPr lang="en-US" dirty="0" smtClean="0"/>
              <a:t>horizontal profiles</a:t>
            </a:r>
          </a:p>
          <a:p>
            <a:pPr lvl="2"/>
            <a:r>
              <a:rPr lang="en-US" dirty="0" smtClean="0"/>
              <a:t>vertical profiles(source </a:t>
            </a:r>
            <a:r>
              <a:rPr lang="en-US" dirty="0"/>
              <a:t>region &amp; distant region &amp; Arctic region) </a:t>
            </a:r>
            <a:endParaRPr lang="en-US" dirty="0" smtClean="0"/>
          </a:p>
          <a:p>
            <a:pPr lvl="2"/>
            <a:r>
              <a:rPr lang="en-US" dirty="0"/>
              <a:t>Deposition Flux (dry &amp; wet</a:t>
            </a:r>
            <a:r>
              <a:rPr lang="en-US" dirty="0" smtClean="0"/>
              <a:t>)</a:t>
            </a:r>
            <a:endParaRPr lang="en-US" dirty="0"/>
          </a:p>
          <a:p>
            <a:pPr lvl="2"/>
            <a:r>
              <a:rPr lang="en-US" dirty="0"/>
              <a:t>Mixing state </a:t>
            </a:r>
            <a:r>
              <a:rPr lang="en-US" dirty="0" smtClean="0"/>
              <a:t>analysis—SP2 </a:t>
            </a:r>
            <a:r>
              <a:rPr lang="en-US" dirty="0"/>
              <a:t>papers, Volume fraction observed by SP2</a:t>
            </a:r>
          </a:p>
          <a:p>
            <a:pPr lvl="2"/>
            <a:r>
              <a:rPr lang="en-US" dirty="0" smtClean="0"/>
              <a:t>Monolayer </a:t>
            </a:r>
            <a:r>
              <a:rPr lang="en-US" dirty="0"/>
              <a:t>effect on radiative forcing (Arctic region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Model </a:t>
            </a:r>
            <a:r>
              <a:rPr lang="en-US" dirty="0" err="1"/>
              <a:t>v.s</a:t>
            </a:r>
            <a:r>
              <a:rPr lang="en-US" dirty="0"/>
              <a:t>. </a:t>
            </a:r>
            <a:r>
              <a:rPr lang="en-US" dirty="0" err="1"/>
              <a:t>PartMC</a:t>
            </a:r>
            <a:r>
              <a:rPr lang="en-US" dirty="0"/>
              <a:t> aging </a:t>
            </a:r>
            <a:r>
              <a:rPr lang="en-US" dirty="0" smtClean="0"/>
              <a:t>timescales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721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Geometric Mean Diameter - March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544" y="1987669"/>
            <a:ext cx="4693109" cy="4351338"/>
          </a:xfrm>
        </p:spPr>
      </p:pic>
      <p:sp>
        <p:nvSpPr>
          <p:cNvPr id="5" name="TextBox 4"/>
          <p:cNvSpPr txBox="1"/>
          <p:nvPr/>
        </p:nvSpPr>
        <p:spPr>
          <a:xfrm>
            <a:off x="8175584" y="5185458"/>
            <a:ext cx="486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um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2112036" y="2895897"/>
            <a:ext cx="20431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Accumulation mode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Primary carbon mode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894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515" y="2219682"/>
            <a:ext cx="4716549" cy="4330497"/>
          </a:xfrm>
          <a:prstGeom prst="rect">
            <a:avLst/>
          </a:prstGeom>
        </p:spPr>
      </p:pic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581" y="2209262"/>
            <a:ext cx="4715360" cy="435133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896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C00000"/>
                </a:solidFill>
              </a:rPr>
              <a:t>For comparison with SP2 measurements need to focus on diameter range 90 nm - 400 nm</a:t>
            </a:r>
            <a:endParaRPr lang="en-US" sz="4000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00771" y="5582036"/>
            <a:ext cx="51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57409" y="1422181"/>
            <a:ext cx="8086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Mass Fraction </a:t>
            </a:r>
            <a:r>
              <a:rPr lang="en-US" sz="2000" dirty="0"/>
              <a:t>Corresponding to SP2 Measurement Range (90nm – 400 nm) </a:t>
            </a:r>
            <a:r>
              <a:rPr lang="en-US" sz="2000" dirty="0" smtClean="0"/>
              <a:t>March (using offline meteorology) – 992hPa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271661" y="2953770"/>
            <a:ext cx="20431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Accumulation mode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Primary carbon mode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10F3-2912-6540-BC74-AEA0F1738183}" type="slidenum">
              <a:rPr lang="en-US" smtClean="0"/>
              <a:t>21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468095" y="5582036"/>
            <a:ext cx="51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314774" y="3830933"/>
            <a:ext cx="248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Accu</a:t>
            </a:r>
            <a:r>
              <a:rPr lang="en-US" dirty="0" smtClean="0"/>
              <a:t>(90-400)/total </a:t>
            </a:r>
            <a:r>
              <a:rPr lang="en-US" dirty="0" err="1"/>
              <a:t>A</a:t>
            </a:r>
            <a:r>
              <a:rPr lang="en-US" dirty="0" err="1" smtClean="0"/>
              <a:t>ccu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00271" y="5951368"/>
            <a:ext cx="248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Pc(90-400)/total Pc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243849" y="3830933"/>
            <a:ext cx="3000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Accu</a:t>
            </a:r>
            <a:r>
              <a:rPr lang="en-US" dirty="0" smtClean="0"/>
              <a:t>(90-400)/total(90-400)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343613" y="5905339"/>
            <a:ext cx="3000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Pc(90-400)/total(90-400)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140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Geometric Mean Diameter - September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75584" y="5185458"/>
            <a:ext cx="486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um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2112036" y="2895897"/>
            <a:ext cx="20431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Accumulation mode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Primary carbon mode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657" y="1987669"/>
            <a:ext cx="4622270" cy="4351338"/>
          </a:xfrm>
        </p:spPr>
      </p:pic>
    </p:spTree>
    <p:extLst>
      <p:ext uri="{BB962C8B-B14F-4D97-AF65-F5344CB8AC3E}">
        <p14:creationId xmlns:p14="http://schemas.microsoft.com/office/powerpoint/2010/main" val="1653005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421" y="2201872"/>
            <a:ext cx="4722881" cy="4366117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509" y="2187574"/>
            <a:ext cx="4734528" cy="435133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896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C00000"/>
                </a:solidFill>
              </a:rPr>
              <a:t>For comparison with SP2 measurements need to focus on diameter range 90 nm - 400 nm</a:t>
            </a:r>
            <a:endParaRPr lang="en-US" sz="4000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00771" y="5582036"/>
            <a:ext cx="51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57409" y="1422181"/>
            <a:ext cx="8086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Mass Fraction </a:t>
            </a:r>
            <a:r>
              <a:rPr lang="en-US" sz="2000" dirty="0"/>
              <a:t>Corresponding to SP2 Measurement Range (90nm – 400 nm) </a:t>
            </a:r>
            <a:r>
              <a:rPr lang="en-US" sz="2000" dirty="0" smtClean="0"/>
              <a:t>September (using </a:t>
            </a:r>
            <a:r>
              <a:rPr lang="en-US" sz="2000" dirty="0" smtClean="0"/>
              <a:t>offline meteorology) – 992hPa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271661" y="2953770"/>
            <a:ext cx="20431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Accumulation mode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Primary carbon mode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10F3-2912-6540-BC74-AEA0F1738183}" type="slidenum">
              <a:rPr lang="en-US" smtClean="0"/>
              <a:t>23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468095" y="5582036"/>
            <a:ext cx="51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314774" y="3830933"/>
            <a:ext cx="248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Accu</a:t>
            </a:r>
            <a:r>
              <a:rPr lang="en-US" dirty="0" smtClean="0"/>
              <a:t>(90-400)/total </a:t>
            </a:r>
            <a:r>
              <a:rPr lang="en-US" dirty="0" err="1"/>
              <a:t>A</a:t>
            </a:r>
            <a:r>
              <a:rPr lang="en-US" dirty="0" err="1" smtClean="0"/>
              <a:t>ccu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00271" y="5951368"/>
            <a:ext cx="248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Pc(90-400)/total Pc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243849" y="3830933"/>
            <a:ext cx="3000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Accu</a:t>
            </a:r>
            <a:r>
              <a:rPr lang="en-US" dirty="0" smtClean="0"/>
              <a:t>(90-400)/total(90-400)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343613" y="5905339"/>
            <a:ext cx="3000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Pc(90-400)/total(90-400)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669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Radiative forcing (net </a:t>
            </a:r>
            <a:r>
              <a:rPr lang="en-US" dirty="0" smtClean="0">
                <a:solidFill>
                  <a:srgbClr val="C00000"/>
                </a:solidFill>
              </a:rPr>
              <a:t>solar shortwave </a:t>
            </a:r>
            <a:r>
              <a:rPr lang="en-US" dirty="0">
                <a:solidFill>
                  <a:srgbClr val="C00000"/>
                </a:solidFill>
              </a:rPr>
              <a:t>– net </a:t>
            </a:r>
            <a:r>
              <a:rPr lang="en-US" dirty="0" err="1">
                <a:solidFill>
                  <a:srgbClr val="C00000"/>
                </a:solidFill>
              </a:rPr>
              <a:t>longwave</a:t>
            </a:r>
            <a:r>
              <a:rPr lang="en-US" dirty="0">
                <a:solidFill>
                  <a:srgbClr val="C00000"/>
                </a:solidFill>
              </a:rPr>
              <a:t> at the top of the model</a:t>
            </a:r>
            <a:r>
              <a:rPr lang="en-US" dirty="0" smtClean="0">
                <a:solidFill>
                  <a:srgbClr val="C00000"/>
                </a:solidFill>
              </a:rPr>
              <a:t>)---March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05" y="2226957"/>
            <a:ext cx="5303020" cy="33131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90" y="2296369"/>
            <a:ext cx="5039810" cy="31742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9216" y="1815469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8-monolayer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17276" y="1788514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1-monolayer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500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Polar Map for Arctic Region -- </a:t>
            </a:r>
            <a:r>
              <a:rPr lang="en-US" dirty="0" smtClean="0">
                <a:solidFill>
                  <a:srgbClr val="C00000"/>
                </a:solidFill>
              </a:rPr>
              <a:t>March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259" y="1830452"/>
            <a:ext cx="3943752" cy="43291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775" y="1690688"/>
            <a:ext cx="4348545" cy="45190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61340" y="1418128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8-monolayer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99988" y="1368023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1-monolayer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33596" y="6107267"/>
            <a:ext cx="108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W/m2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986943" y="6168786"/>
            <a:ext cx="108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W/m2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0449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Radiative forcing (net solar – net </a:t>
            </a:r>
            <a:r>
              <a:rPr lang="en-US" dirty="0" err="1" smtClean="0">
                <a:solidFill>
                  <a:srgbClr val="C00000"/>
                </a:solidFill>
              </a:rPr>
              <a:t>longwave</a:t>
            </a:r>
            <a:r>
              <a:rPr lang="en-US" dirty="0" smtClean="0">
                <a:solidFill>
                  <a:srgbClr val="C00000"/>
                </a:solidFill>
              </a:rPr>
              <a:t> at the top of the model</a:t>
            </a:r>
            <a:r>
              <a:rPr lang="en-US" dirty="0" smtClean="0">
                <a:solidFill>
                  <a:srgbClr val="C00000"/>
                </a:solidFill>
              </a:rPr>
              <a:t>)---September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104605" y="5741131"/>
            <a:ext cx="108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W/m2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96066" y="1780744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8-monolayer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288691" y="5716127"/>
            <a:ext cx="108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W/m2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294126" y="1753789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1-monolayer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74380" y="5925797"/>
            <a:ext cx="29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Average: 0.46 W/m2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772440" y="5939068"/>
            <a:ext cx="29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Average: -1.44 W/m2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10F3-2912-6540-BC74-AEA0F1738183}" type="slidenum">
              <a:rPr lang="en-US" smtClean="0"/>
              <a:t>26</a:t>
            </a:fld>
            <a:endParaRPr lang="en-US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32" y="2394708"/>
            <a:ext cx="5238335" cy="3257621"/>
          </a:xfr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086" y="2419693"/>
            <a:ext cx="5310529" cy="322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80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Polar Map for Arctic </a:t>
            </a:r>
            <a:r>
              <a:rPr lang="en-US" dirty="0" smtClean="0">
                <a:solidFill>
                  <a:srgbClr val="C00000"/>
                </a:solidFill>
              </a:rPr>
              <a:t>Region -- September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96066" y="1394978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8-monolayer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708334" y="1368023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1-monolayer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41942" y="6107267"/>
            <a:ext cx="108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W/m2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195289" y="6168786"/>
            <a:ext cx="108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W/m2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10F3-2912-6540-BC74-AEA0F1738183}" type="slidenum">
              <a:rPr lang="en-US" smtClean="0"/>
              <a:t>27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630" y="1807965"/>
            <a:ext cx="3865939" cy="42435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812" y="1871326"/>
            <a:ext cx="4026520" cy="430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22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Annual Radiative Forcing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79130" y="6123007"/>
            <a:ext cx="2858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Mean: 0.4841237 W/m2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51949" y="6134582"/>
            <a:ext cx="3055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Mean: 0.1831706 W/m2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949" y="2048452"/>
            <a:ext cx="5501672" cy="34572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40" y="2065553"/>
            <a:ext cx="5559666" cy="34401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96066" y="1394978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8-monolayer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708334" y="1368023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1-monolayer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862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984" y="1734309"/>
            <a:ext cx="8252749" cy="443447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71537" y="21723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C00000"/>
                </a:solidFill>
              </a:rPr>
              <a:t>Polar Map for Arctic Region - Annual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60664" y="1327371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8-monolayer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34191" y="1364977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1-monolayer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41942" y="6107267"/>
            <a:ext cx="108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W/m2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195289" y="6168786"/>
            <a:ext cx="108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W/m2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4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Results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0429"/>
            <a:ext cx="10515600" cy="487521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results:</a:t>
            </a:r>
            <a:endParaRPr lang="en-US" dirty="0" smtClean="0"/>
          </a:p>
          <a:p>
            <a:pPr lvl="1"/>
            <a:r>
              <a:rPr lang="en-US" altLang="zh-CN" sz="2400" dirty="0" smtClean="0"/>
              <a:t>Sensitivity analysis of BC burden</a:t>
            </a:r>
            <a:endParaRPr lang="zh-CN" altLang="en-US" sz="2400" dirty="0" smtClean="0"/>
          </a:p>
          <a:p>
            <a:pPr lvl="2"/>
            <a:r>
              <a:rPr lang="en-US" dirty="0" smtClean="0"/>
              <a:t>Simulated </a:t>
            </a:r>
            <a:r>
              <a:rPr lang="en-US" dirty="0"/>
              <a:t>BC burden is most sensitive to the choices of aging criterion in the high-latitude regions, with maximum differences in the annually averaged BC mixing ratio of 16% near the surface. </a:t>
            </a:r>
            <a:endParaRPr lang="en-US" dirty="0" smtClean="0"/>
          </a:p>
          <a:p>
            <a:pPr lvl="2"/>
            <a:r>
              <a:rPr lang="en-US" dirty="0"/>
              <a:t>BC vertical </a:t>
            </a:r>
            <a:r>
              <a:rPr lang="en-US" dirty="0" smtClean="0"/>
              <a:t>distributions show </a:t>
            </a:r>
            <a:r>
              <a:rPr lang="en-US" dirty="0"/>
              <a:t>larger relative differences when it is further from the source regions. </a:t>
            </a:r>
            <a:r>
              <a:rPr lang="en-US" dirty="0" smtClean="0"/>
              <a:t>The differences can be the largest at </a:t>
            </a:r>
            <a:r>
              <a:rPr lang="en-US" dirty="0"/>
              <a:t>high altitudes for </a:t>
            </a:r>
            <a:r>
              <a:rPr lang="en-US" dirty="0" smtClean="0"/>
              <a:t>some regions</a:t>
            </a:r>
            <a:r>
              <a:rPr lang="en-US" dirty="0"/>
              <a:t> </a:t>
            </a:r>
            <a:r>
              <a:rPr lang="en-US" dirty="0" smtClean="0"/>
              <a:t>close to the Arctic.</a:t>
            </a:r>
            <a:endParaRPr lang="en-US" sz="2000" b="1" dirty="0"/>
          </a:p>
          <a:p>
            <a:pPr lvl="2"/>
            <a:r>
              <a:rPr lang="en-US" dirty="0" smtClean="0"/>
              <a:t>The a</a:t>
            </a:r>
            <a:r>
              <a:rPr lang="en-US" dirty="0" smtClean="0"/>
              <a:t>nnual radiative forcing in the Arctic is higher when using 8 monolayers than using 1 monolayer by e.g. 20% (needs to be estimated).</a:t>
            </a:r>
            <a:endParaRPr lang="en-US" dirty="0" smtClean="0"/>
          </a:p>
          <a:p>
            <a:pPr lvl="1"/>
            <a:r>
              <a:rPr lang="en-US" dirty="0" smtClean="0"/>
              <a:t>Process analysis of BC aging.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altLang="zh-CN" dirty="0" smtClean="0"/>
              <a:t>Condensation of SOA and sulfate </a:t>
            </a:r>
            <a:r>
              <a:rPr lang="en-US" altLang="zh-CN" dirty="0"/>
              <a:t>plays a dominating role.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altLang="zh-CN" dirty="0"/>
              <a:t>Aging timescales range from less than one hour to several days</a:t>
            </a:r>
            <a:r>
              <a:rPr lang="en-US" altLang="zh-CN" dirty="0" smtClean="0"/>
              <a:t>.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altLang="zh-CN" dirty="0"/>
              <a:t>MAM4 </a:t>
            </a:r>
            <a:r>
              <a:rPr lang="en-US" altLang="zh-CN" dirty="0" smtClean="0"/>
              <a:t>aging timescales broadly consistent with </a:t>
            </a:r>
            <a:r>
              <a:rPr lang="en-US" altLang="zh-CN" dirty="0" err="1" smtClean="0"/>
              <a:t>PartMC</a:t>
            </a:r>
            <a:r>
              <a:rPr lang="en-US" altLang="zh-CN" dirty="0" smtClean="0"/>
              <a:t> MOSAIC </a:t>
            </a:r>
            <a:r>
              <a:rPr lang="en-US" altLang="zh-CN" dirty="0"/>
              <a:t>aging </a:t>
            </a:r>
            <a:r>
              <a:rPr lang="en-US" altLang="zh-CN" dirty="0" smtClean="0"/>
              <a:t>timescales.</a:t>
            </a:r>
            <a:endParaRPr lang="zh-CN" alt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 smtClean="0"/>
              <a:t>When </a:t>
            </a:r>
            <a:r>
              <a:rPr lang="en-US" dirty="0"/>
              <a:t>using an 8-monolayer sulfate criterion, the aging timescales have the closest linear-regression slope to 1 and the highest R</a:t>
            </a:r>
            <a:r>
              <a:rPr lang="en-US" baseline="30000" dirty="0"/>
              <a:t>2</a:t>
            </a:r>
            <a:r>
              <a:rPr lang="en-US" dirty="0"/>
              <a:t> value among four sensitivity cases. 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Comparing modeled BC burden with SP2 data</a:t>
            </a:r>
            <a:endParaRPr lang="en-US" dirty="0" smtClean="0"/>
          </a:p>
          <a:p>
            <a:pPr lvl="2"/>
            <a:r>
              <a:rPr lang="en-US" sz="2200" dirty="0"/>
              <a:t>SP2 can capture most of BC in accumulation mode (internally mixed) when it is close to source regions</a:t>
            </a:r>
            <a:r>
              <a:rPr lang="en-US" sz="2200" dirty="0" smtClean="0"/>
              <a:t>.</a:t>
            </a:r>
          </a:p>
          <a:p>
            <a:pPr lvl="2"/>
            <a:r>
              <a:rPr lang="en-US" sz="2200" dirty="0"/>
              <a:t>In the </a:t>
            </a:r>
            <a:r>
              <a:rPr lang="en-US" sz="2200" dirty="0" smtClean="0"/>
              <a:t>Arctic, most </a:t>
            </a:r>
            <a:r>
              <a:rPr lang="en-US" sz="2200" dirty="0"/>
              <a:t>of BC detected by SP2 measurements is externally mixed.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10F3-2912-6540-BC74-AEA0F17381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Comparison of Aging Timescales from </a:t>
            </a:r>
            <a:r>
              <a:rPr lang="en-US" dirty="0" err="1" smtClean="0">
                <a:solidFill>
                  <a:srgbClr val="C00000"/>
                </a:solidFill>
              </a:rPr>
              <a:t>CAMchem</a:t>
            </a:r>
            <a:r>
              <a:rPr lang="en-US" dirty="0" smtClean="0">
                <a:solidFill>
                  <a:srgbClr val="C00000"/>
                </a:solidFill>
              </a:rPr>
              <a:t> and Laura’s Parameterization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</a:t>
            </a:r>
            <a:r>
              <a:rPr lang="en-US" altLang="zh-CN" dirty="0" smtClean="0"/>
              <a:t>imescale </a:t>
            </a:r>
            <a:r>
              <a:rPr lang="en-US" altLang="zh-CN" dirty="0"/>
              <a:t>of BC aging </a:t>
            </a:r>
            <a:r>
              <a:rPr lang="en-US" altLang="zh-CN" dirty="0" smtClean="0"/>
              <a:t>based on </a:t>
            </a:r>
            <a:r>
              <a:rPr lang="en-US" altLang="zh-CN" dirty="0" err="1" smtClean="0"/>
              <a:t>PartMC</a:t>
            </a:r>
            <a:r>
              <a:rPr lang="en-US" altLang="zh-CN" dirty="0" smtClean="0"/>
              <a:t>-MOSAIC simulations (Fierce et al., BAMS 2016):</a:t>
            </a:r>
            <a:endParaRPr lang="en-US" altLang="zh-CN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09646" y="3666951"/>
            <a:ext cx="94191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i="1" dirty="0" err="1"/>
              <a:t>I</a:t>
            </a:r>
            <a:r>
              <a:rPr lang="en-US" sz="2800" baseline="-25000" dirty="0" err="1"/>
              <a:t>cond</a:t>
            </a:r>
            <a:r>
              <a:rPr lang="en-US" sz="2800" dirty="0"/>
              <a:t>: total </a:t>
            </a:r>
            <a:r>
              <a:rPr lang="en-US" sz="2800" dirty="0" smtClean="0"/>
              <a:t>volume </a:t>
            </a:r>
            <a:r>
              <a:rPr lang="en-US" sz="2800" dirty="0"/>
              <a:t>condensation rate </a:t>
            </a:r>
            <a:r>
              <a:rPr lang="en-US" sz="2800" dirty="0" smtClean="0"/>
              <a:t>over </a:t>
            </a:r>
            <a:r>
              <a:rPr lang="en-US" sz="2800" dirty="0"/>
              <a:t>surface area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i="1" dirty="0"/>
              <a:t>N</a:t>
            </a:r>
            <a:r>
              <a:rPr lang="en-US" sz="2800" dirty="0"/>
              <a:t>: total aerosol number </a:t>
            </a:r>
            <a:r>
              <a:rPr lang="en-US" sz="2800" dirty="0" smtClean="0"/>
              <a:t>concentration 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800" dirty="0" err="1" smtClean="0"/>
              <a:t>CAMChem</a:t>
            </a:r>
            <a:r>
              <a:rPr lang="en-US" sz="2800" dirty="0" smtClean="0"/>
              <a:t>:</a:t>
            </a:r>
            <a:endParaRPr lang="en-US" sz="2800" dirty="0"/>
          </a:p>
        </p:txBody>
      </p:sp>
      <p:grpSp>
        <p:nvGrpSpPr>
          <p:cNvPr id="7" name="Group 6"/>
          <p:cNvGrpSpPr/>
          <p:nvPr/>
        </p:nvGrpSpPr>
        <p:grpSpPr>
          <a:xfrm>
            <a:off x="2660909" y="2743201"/>
            <a:ext cx="4371605" cy="869835"/>
            <a:chOff x="2660909" y="2534856"/>
            <a:chExt cx="4371605" cy="869835"/>
          </a:xfrm>
        </p:grpSpPr>
        <p:graphicFrame>
          <p:nvGraphicFramePr>
            <p:cNvPr id="4" name="对象 3"/>
            <p:cNvGraphicFramePr>
              <a:graphicFrameLocks noChangeAspect="1"/>
            </p:cNvGraphicFramePr>
            <p:nvPr>
              <p:extLst/>
            </p:nvPr>
          </p:nvGraphicFramePr>
          <p:xfrm>
            <a:off x="2660909" y="2534856"/>
            <a:ext cx="3709543" cy="5796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1" name="Equation" r:id="rId4" imgW="1625600" imgH="254000" progId="Equation.DSMT4">
                    <p:embed/>
                  </p:oleObj>
                </mc:Choice>
                <mc:Fallback>
                  <p:oleObj name="Equation" r:id="rId4" imgW="1625600" imgH="2540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660909" y="2534856"/>
                          <a:ext cx="3709543" cy="5796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3570856" y="3066137"/>
              <a:ext cx="3461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condensation     coagulation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126145" y="4710612"/>
            <a:ext cx="2351079" cy="1994178"/>
            <a:chOff x="7366896" y="1630112"/>
            <a:chExt cx="2351079" cy="199417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66896" y="1630112"/>
              <a:ext cx="2351078" cy="976602"/>
            </a:xfrm>
            <a:prstGeom prst="rect">
              <a:avLst/>
            </a:prstGeom>
          </p:spPr>
        </p:pic>
        <p:sp>
          <p:nvSpPr>
            <p:cNvPr id="10" name="Left Brace 9"/>
            <p:cNvSpPr/>
            <p:nvPr/>
          </p:nvSpPr>
          <p:spPr>
            <a:xfrm rot="16200000">
              <a:off x="8083616" y="2381878"/>
              <a:ext cx="261607" cy="869554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eft Brace 10"/>
            <p:cNvSpPr/>
            <p:nvPr/>
          </p:nvSpPr>
          <p:spPr>
            <a:xfrm rot="16200000">
              <a:off x="9171536" y="2401018"/>
              <a:ext cx="261604" cy="831274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17441" y="2976315"/>
              <a:ext cx="455334" cy="64797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30142" y="2979094"/>
              <a:ext cx="432298" cy="631819"/>
            </a:xfrm>
            <a:prstGeom prst="rect">
              <a:avLst/>
            </a:prstGeom>
          </p:spPr>
        </p:pic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10F3-2912-6540-BC74-AEA0F173818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28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Condensation Volume Rate over Surface Area</a:t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-computed from mode 4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250" y="2616689"/>
            <a:ext cx="12963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992hPa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859hPa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04582" y="1352697"/>
            <a:ext cx="607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March			                           September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903970" y="915522"/>
            <a:ext cx="40788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Volumn_rate</a:t>
            </a:r>
            <a:r>
              <a:rPr lang="en-US" sz="1200" dirty="0"/>
              <a:t>: m^3/</a:t>
            </a:r>
            <a:r>
              <a:rPr lang="en-US" sz="1200" dirty="0" err="1"/>
              <a:t>kmol</a:t>
            </a:r>
            <a:r>
              <a:rPr lang="en-US" sz="1200" dirty="0"/>
              <a:t> air/s</a:t>
            </a:r>
          </a:p>
          <a:p>
            <a:r>
              <a:rPr lang="en-US" sz="1200" dirty="0" err="1"/>
              <a:t>Surface_area</a:t>
            </a:r>
            <a:r>
              <a:rPr lang="en-US" sz="1200" dirty="0"/>
              <a:t>: (#/</a:t>
            </a:r>
            <a:r>
              <a:rPr lang="en-US" sz="1200" dirty="0" err="1"/>
              <a:t>kmol</a:t>
            </a:r>
            <a:r>
              <a:rPr lang="en-US" sz="1200" dirty="0"/>
              <a:t> air)*m^2)</a:t>
            </a:r>
          </a:p>
          <a:p>
            <a:r>
              <a:rPr lang="en-US" sz="1200" dirty="0" err="1"/>
              <a:t>I_cond</a:t>
            </a:r>
            <a:r>
              <a:rPr lang="en-US" sz="1200" dirty="0"/>
              <a:t>: ((m^3/</a:t>
            </a:r>
            <a:r>
              <a:rPr lang="en-US" sz="1200" dirty="0" err="1"/>
              <a:t>kmol</a:t>
            </a:r>
            <a:r>
              <a:rPr lang="en-US" sz="1200" dirty="0"/>
              <a:t> air/s)/((#/</a:t>
            </a:r>
            <a:r>
              <a:rPr lang="en-US" sz="1200" dirty="0" err="1"/>
              <a:t>kmol</a:t>
            </a:r>
            <a:r>
              <a:rPr lang="en-US" sz="1200" dirty="0"/>
              <a:t> air)*m^2))=m/s</a:t>
            </a:r>
          </a:p>
          <a:p>
            <a:endParaRPr lang="en-US" sz="1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622" y="4230301"/>
            <a:ext cx="4343400" cy="2705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060" y="4192201"/>
            <a:ext cx="4457700" cy="2743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192" y="1690005"/>
            <a:ext cx="4356100" cy="28067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292" y="1735415"/>
            <a:ext cx="42418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3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461"/>
            <a:ext cx="10515600" cy="1325563"/>
          </a:xfrm>
        </p:spPr>
        <p:txBody>
          <a:bodyPr/>
          <a:lstStyle/>
          <a:p>
            <a:pPr algn="ctr"/>
            <a:r>
              <a:rPr lang="en-US" sz="3600" dirty="0" smtClean="0">
                <a:solidFill>
                  <a:srgbClr val="C00000"/>
                </a:solidFill>
              </a:rPr>
              <a:t>Contribution from Condensation and Coagulation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sz="3600" dirty="0" smtClean="0">
                <a:solidFill>
                  <a:srgbClr val="C00000"/>
                </a:solidFill>
              </a:rPr>
              <a:t>March, </a:t>
            </a:r>
            <a:r>
              <a:rPr lang="en-US" sz="3600" b="1" dirty="0" smtClean="0">
                <a:solidFill>
                  <a:srgbClr val="C00000"/>
                </a:solidFill>
              </a:rPr>
              <a:t>992 </a:t>
            </a:r>
            <a:r>
              <a:rPr lang="en-US" sz="3600" b="1" dirty="0" err="1" smtClean="0">
                <a:solidFill>
                  <a:srgbClr val="C00000"/>
                </a:solidFill>
              </a:rPr>
              <a:t>hPa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200" y="2511707"/>
            <a:ext cx="18172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Condensation</a:t>
            </a:r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Coagulation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     Overall </a:t>
            </a:r>
            <a:endParaRPr lang="en-US" b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8873911" y="2081524"/>
            <a:ext cx="2351079" cy="1994178"/>
            <a:chOff x="7366896" y="1630112"/>
            <a:chExt cx="2351079" cy="199417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66896" y="1630112"/>
              <a:ext cx="2351078" cy="976602"/>
            </a:xfrm>
            <a:prstGeom prst="rect">
              <a:avLst/>
            </a:prstGeom>
          </p:spPr>
        </p:pic>
        <p:sp>
          <p:nvSpPr>
            <p:cNvPr id="15" name="Left Brace 14"/>
            <p:cNvSpPr/>
            <p:nvPr/>
          </p:nvSpPr>
          <p:spPr>
            <a:xfrm rot="16200000">
              <a:off x="8083616" y="2381878"/>
              <a:ext cx="261607" cy="869554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Left Brace 15"/>
            <p:cNvSpPr/>
            <p:nvPr/>
          </p:nvSpPr>
          <p:spPr>
            <a:xfrm rot="16200000">
              <a:off x="9171536" y="2401018"/>
              <a:ext cx="261604" cy="831274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7441" y="2976315"/>
              <a:ext cx="455334" cy="64797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30142" y="2979094"/>
              <a:ext cx="432298" cy="631819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8845355" y="4615485"/>
            <a:ext cx="28899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1400" dirty="0" smtClean="0"/>
              <a:t>Condensation plays a dominating role.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1400" dirty="0"/>
              <a:t>A</a:t>
            </a:r>
            <a:r>
              <a:rPr lang="en-US" altLang="zh-CN" sz="1400" dirty="0" smtClean="0"/>
              <a:t>ging timescales range from less than one hour to several days.</a:t>
            </a:r>
          </a:p>
        </p:txBody>
      </p:sp>
      <p:sp>
        <p:nvSpPr>
          <p:cNvPr id="3" name="Oval 2"/>
          <p:cNvSpPr/>
          <p:nvPr/>
        </p:nvSpPr>
        <p:spPr>
          <a:xfrm>
            <a:off x="9182485" y="2013996"/>
            <a:ext cx="1200006" cy="214273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191412" y="1981197"/>
            <a:ext cx="1200006" cy="214273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Content Placeholder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144" y="1690688"/>
            <a:ext cx="5640414" cy="50619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2692" y="1536690"/>
            <a:ext cx="1198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CAMChem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400203" y="1546558"/>
            <a:ext cx="262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PartMC</a:t>
            </a:r>
            <a:r>
              <a:rPr lang="en-US" b="1" dirty="0" smtClean="0"/>
              <a:t> Parameterization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10F3-2912-6540-BC74-AEA0F173818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5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38200" y="2511707"/>
            <a:ext cx="18172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Condensation</a:t>
            </a:r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Coagulation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     Overall </a:t>
            </a:r>
            <a:endParaRPr lang="en-US" b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8873911" y="2081524"/>
            <a:ext cx="2351079" cy="1994178"/>
            <a:chOff x="7366896" y="1630112"/>
            <a:chExt cx="2351079" cy="199417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66896" y="1630112"/>
              <a:ext cx="2351078" cy="976602"/>
            </a:xfrm>
            <a:prstGeom prst="rect">
              <a:avLst/>
            </a:prstGeom>
          </p:spPr>
        </p:pic>
        <p:sp>
          <p:nvSpPr>
            <p:cNvPr id="15" name="Left Brace 14"/>
            <p:cNvSpPr/>
            <p:nvPr/>
          </p:nvSpPr>
          <p:spPr>
            <a:xfrm rot="16200000">
              <a:off x="8083616" y="2381878"/>
              <a:ext cx="261607" cy="869554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Left Brace 15"/>
            <p:cNvSpPr/>
            <p:nvPr/>
          </p:nvSpPr>
          <p:spPr>
            <a:xfrm rot="16200000">
              <a:off x="9171536" y="2401018"/>
              <a:ext cx="261604" cy="831274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7441" y="2976315"/>
              <a:ext cx="455334" cy="64797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30142" y="2979094"/>
              <a:ext cx="432298" cy="631819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8845355" y="4615485"/>
            <a:ext cx="28899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1400" dirty="0" smtClean="0"/>
              <a:t>Condensation plays a dominating role.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1400" dirty="0"/>
              <a:t>A</a:t>
            </a:r>
            <a:r>
              <a:rPr lang="en-US" altLang="zh-CN" sz="1400" dirty="0" smtClean="0"/>
              <a:t>ging timescales range from less than one hour to several days.</a:t>
            </a:r>
          </a:p>
        </p:txBody>
      </p:sp>
      <p:sp>
        <p:nvSpPr>
          <p:cNvPr id="3" name="Oval 2"/>
          <p:cNvSpPr/>
          <p:nvPr/>
        </p:nvSpPr>
        <p:spPr>
          <a:xfrm>
            <a:off x="9182485" y="2013996"/>
            <a:ext cx="1200006" cy="214273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191412" y="1981197"/>
            <a:ext cx="1200006" cy="214273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Content Placeholder 4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650" y="1679464"/>
            <a:ext cx="5675680" cy="5080806"/>
          </a:xfr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838200" y="40572"/>
            <a:ext cx="10515600" cy="1325563"/>
          </a:xfrm>
        </p:spPr>
        <p:txBody>
          <a:bodyPr/>
          <a:lstStyle/>
          <a:p>
            <a:pPr algn="ctr"/>
            <a:r>
              <a:rPr lang="en-US" sz="3600" dirty="0" smtClean="0">
                <a:solidFill>
                  <a:srgbClr val="C00000"/>
                </a:solidFill>
              </a:rPr>
              <a:t>Contribution from Condensation and Coagulation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sz="3600" dirty="0" smtClean="0">
                <a:solidFill>
                  <a:srgbClr val="C00000"/>
                </a:solidFill>
              </a:rPr>
              <a:t>March</a:t>
            </a:r>
            <a:r>
              <a:rPr lang="en-US" sz="3600" dirty="0" smtClean="0">
                <a:solidFill>
                  <a:srgbClr val="C00000"/>
                </a:solidFill>
              </a:rPr>
              <a:t>, </a:t>
            </a:r>
            <a:r>
              <a:rPr lang="en-US" sz="3600" b="1" dirty="0" smtClean="0">
                <a:solidFill>
                  <a:srgbClr val="C00000"/>
                </a:solidFill>
              </a:rPr>
              <a:t>857 </a:t>
            </a:r>
            <a:r>
              <a:rPr lang="en-US" sz="3600" b="1" dirty="0" err="1" smtClean="0">
                <a:solidFill>
                  <a:srgbClr val="C00000"/>
                </a:solidFill>
              </a:rPr>
              <a:t>hPa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82692" y="1536690"/>
            <a:ext cx="1198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CAMChem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400203" y="1546558"/>
            <a:ext cx="262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PartMC</a:t>
            </a:r>
            <a:r>
              <a:rPr lang="en-US" b="1" dirty="0" smtClean="0"/>
              <a:t> Parameterization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10F3-2912-6540-BC74-AEA0F173818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461"/>
            <a:ext cx="10515600" cy="1325563"/>
          </a:xfrm>
        </p:spPr>
        <p:txBody>
          <a:bodyPr/>
          <a:lstStyle/>
          <a:p>
            <a:pPr algn="ctr"/>
            <a:r>
              <a:rPr lang="en-US" sz="3600" dirty="0" smtClean="0">
                <a:solidFill>
                  <a:srgbClr val="C00000"/>
                </a:solidFill>
              </a:rPr>
              <a:t>Contribution from Condensation and Coagulation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sz="3600" dirty="0" smtClean="0">
                <a:solidFill>
                  <a:srgbClr val="C00000"/>
                </a:solidFill>
              </a:rPr>
              <a:t>September, </a:t>
            </a:r>
            <a:r>
              <a:rPr lang="en-US" sz="3600" b="1" dirty="0" smtClean="0">
                <a:solidFill>
                  <a:srgbClr val="C00000"/>
                </a:solidFill>
              </a:rPr>
              <a:t>992 </a:t>
            </a:r>
            <a:r>
              <a:rPr lang="en-US" sz="3600" b="1" dirty="0" err="1" smtClean="0">
                <a:solidFill>
                  <a:srgbClr val="C00000"/>
                </a:solidFill>
              </a:rPr>
              <a:t>hPa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200" y="2511707"/>
            <a:ext cx="18172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Condensation</a:t>
            </a:r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Coagulation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     Overall 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582692" y="1536690"/>
            <a:ext cx="1198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CAMChem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400203" y="1546558"/>
            <a:ext cx="262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PartMC</a:t>
            </a:r>
            <a:r>
              <a:rPr lang="en-US" b="1" dirty="0" smtClean="0"/>
              <a:t> Parameterization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10F3-2912-6540-BC74-AEA0F1738183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894" y="1883197"/>
            <a:ext cx="5490084" cy="497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38200" y="2511707"/>
            <a:ext cx="18172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Condensation</a:t>
            </a:r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Coagulation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     Overall </a:t>
            </a:r>
            <a:endParaRPr lang="en-US" b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8873911" y="2081524"/>
            <a:ext cx="2351079" cy="1994178"/>
            <a:chOff x="7366896" y="1630112"/>
            <a:chExt cx="2351079" cy="199417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66896" y="1630112"/>
              <a:ext cx="2351078" cy="976602"/>
            </a:xfrm>
            <a:prstGeom prst="rect">
              <a:avLst/>
            </a:prstGeom>
          </p:spPr>
        </p:pic>
        <p:sp>
          <p:nvSpPr>
            <p:cNvPr id="15" name="Left Brace 14"/>
            <p:cNvSpPr/>
            <p:nvPr/>
          </p:nvSpPr>
          <p:spPr>
            <a:xfrm rot="16200000">
              <a:off x="8083616" y="2381878"/>
              <a:ext cx="261607" cy="869554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Left Brace 15"/>
            <p:cNvSpPr/>
            <p:nvPr/>
          </p:nvSpPr>
          <p:spPr>
            <a:xfrm rot="16200000">
              <a:off x="9171536" y="2401018"/>
              <a:ext cx="261604" cy="831274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7441" y="2976315"/>
              <a:ext cx="455334" cy="64797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30142" y="2979094"/>
              <a:ext cx="432298" cy="631819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8845355" y="4615485"/>
            <a:ext cx="28899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1400" dirty="0" smtClean="0"/>
              <a:t>Condensation plays a dominating role.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1400" dirty="0"/>
              <a:t>A</a:t>
            </a:r>
            <a:r>
              <a:rPr lang="en-US" altLang="zh-CN" sz="1400" dirty="0" smtClean="0"/>
              <a:t>ging timescales range from less than one hour to several days.</a:t>
            </a:r>
          </a:p>
        </p:txBody>
      </p:sp>
      <p:sp>
        <p:nvSpPr>
          <p:cNvPr id="3" name="Oval 2"/>
          <p:cNvSpPr/>
          <p:nvPr/>
        </p:nvSpPr>
        <p:spPr>
          <a:xfrm>
            <a:off x="9182485" y="2013996"/>
            <a:ext cx="1200006" cy="214273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191412" y="1981197"/>
            <a:ext cx="1200006" cy="214273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838200" y="40572"/>
            <a:ext cx="10515600" cy="1325563"/>
          </a:xfrm>
        </p:spPr>
        <p:txBody>
          <a:bodyPr/>
          <a:lstStyle/>
          <a:p>
            <a:pPr algn="ctr"/>
            <a:r>
              <a:rPr lang="en-US" sz="3600" dirty="0" smtClean="0">
                <a:solidFill>
                  <a:srgbClr val="C00000"/>
                </a:solidFill>
              </a:rPr>
              <a:t>Contribution from Condensation and Coagulation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sz="3600" dirty="0" smtClean="0">
                <a:solidFill>
                  <a:srgbClr val="C00000"/>
                </a:solidFill>
              </a:rPr>
              <a:t>September</a:t>
            </a:r>
            <a:r>
              <a:rPr lang="en-US" sz="3600" dirty="0" smtClean="0">
                <a:solidFill>
                  <a:srgbClr val="C00000"/>
                </a:solidFill>
              </a:rPr>
              <a:t>, </a:t>
            </a:r>
            <a:r>
              <a:rPr lang="en-US" sz="3600" b="1" dirty="0" smtClean="0">
                <a:solidFill>
                  <a:srgbClr val="C00000"/>
                </a:solidFill>
              </a:rPr>
              <a:t>857 </a:t>
            </a:r>
            <a:r>
              <a:rPr lang="en-US" sz="3600" b="1" dirty="0" err="1" smtClean="0">
                <a:solidFill>
                  <a:srgbClr val="C00000"/>
                </a:solidFill>
              </a:rPr>
              <a:t>hPa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82692" y="1536690"/>
            <a:ext cx="1198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CAMChem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400203" y="1546558"/>
            <a:ext cx="262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PartMC</a:t>
            </a:r>
            <a:r>
              <a:rPr lang="en-US" b="1" dirty="0" smtClean="0"/>
              <a:t> Parameterization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10F3-2912-6540-BC74-AEA0F1738183}" type="slidenum">
              <a:rPr lang="en-US" smtClean="0"/>
              <a:t>35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589" y="1915890"/>
            <a:ext cx="5317398" cy="4830660"/>
          </a:xfrm>
        </p:spPr>
      </p:pic>
    </p:spTree>
    <p:extLst>
      <p:ext uri="{BB962C8B-B14F-4D97-AF65-F5344CB8AC3E}">
        <p14:creationId xmlns:p14="http://schemas.microsoft.com/office/powerpoint/2010/main" val="83175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38200" y="2511707"/>
            <a:ext cx="18172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Condensation</a:t>
            </a:r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Coagulation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     Overall </a:t>
            </a:r>
            <a:endParaRPr lang="en-US" b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8873911" y="2081524"/>
            <a:ext cx="2351079" cy="1994178"/>
            <a:chOff x="7366896" y="1630112"/>
            <a:chExt cx="2351079" cy="199417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66896" y="1630112"/>
              <a:ext cx="2351078" cy="976602"/>
            </a:xfrm>
            <a:prstGeom prst="rect">
              <a:avLst/>
            </a:prstGeom>
          </p:spPr>
        </p:pic>
        <p:sp>
          <p:nvSpPr>
            <p:cNvPr id="15" name="Left Brace 14"/>
            <p:cNvSpPr/>
            <p:nvPr/>
          </p:nvSpPr>
          <p:spPr>
            <a:xfrm rot="16200000">
              <a:off x="8083616" y="2381878"/>
              <a:ext cx="261607" cy="869554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Left Brace 15"/>
            <p:cNvSpPr/>
            <p:nvPr/>
          </p:nvSpPr>
          <p:spPr>
            <a:xfrm rot="16200000">
              <a:off x="9171536" y="2401018"/>
              <a:ext cx="261604" cy="831274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7441" y="2976315"/>
              <a:ext cx="455334" cy="64797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30142" y="2979094"/>
              <a:ext cx="432298" cy="631819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8845355" y="4615485"/>
            <a:ext cx="28899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1400" dirty="0" smtClean="0"/>
              <a:t>Condensation plays a dominating role.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1400" dirty="0"/>
              <a:t>A</a:t>
            </a:r>
            <a:r>
              <a:rPr lang="en-US" altLang="zh-CN" sz="1400" dirty="0" smtClean="0"/>
              <a:t>ging timescales range from less than one hour to several days.</a:t>
            </a:r>
          </a:p>
        </p:txBody>
      </p:sp>
      <p:sp>
        <p:nvSpPr>
          <p:cNvPr id="3" name="Oval 2"/>
          <p:cNvSpPr/>
          <p:nvPr/>
        </p:nvSpPr>
        <p:spPr>
          <a:xfrm>
            <a:off x="9182485" y="2013996"/>
            <a:ext cx="1200006" cy="214273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191412" y="1981197"/>
            <a:ext cx="1200006" cy="214273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838200" y="40572"/>
            <a:ext cx="10515600" cy="1325563"/>
          </a:xfrm>
        </p:spPr>
        <p:txBody>
          <a:bodyPr/>
          <a:lstStyle/>
          <a:p>
            <a:pPr algn="ctr"/>
            <a:r>
              <a:rPr lang="en-US" sz="3600" dirty="0" smtClean="0">
                <a:solidFill>
                  <a:srgbClr val="C00000"/>
                </a:solidFill>
              </a:rPr>
              <a:t>Contribution from Condensation and Coagulation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sz="3600" dirty="0" smtClean="0">
                <a:solidFill>
                  <a:srgbClr val="C00000"/>
                </a:solidFill>
              </a:rPr>
              <a:t>Annual</a:t>
            </a:r>
            <a:r>
              <a:rPr lang="en-US" sz="3600" dirty="0" smtClean="0">
                <a:solidFill>
                  <a:srgbClr val="C00000"/>
                </a:solidFill>
              </a:rPr>
              <a:t>, </a:t>
            </a:r>
            <a:r>
              <a:rPr lang="en-US" sz="3600" b="1" dirty="0" smtClean="0">
                <a:solidFill>
                  <a:srgbClr val="C00000"/>
                </a:solidFill>
              </a:rPr>
              <a:t>992</a:t>
            </a:r>
            <a:r>
              <a:rPr lang="en-US" sz="3600" b="1" dirty="0" smtClean="0">
                <a:solidFill>
                  <a:srgbClr val="C00000"/>
                </a:solidFill>
              </a:rPr>
              <a:t> </a:t>
            </a:r>
            <a:r>
              <a:rPr lang="en-US" sz="3600" b="1" dirty="0" err="1" smtClean="0">
                <a:solidFill>
                  <a:srgbClr val="C00000"/>
                </a:solidFill>
              </a:rPr>
              <a:t>hPa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82692" y="1536690"/>
            <a:ext cx="1198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CAMChem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400203" y="1546558"/>
            <a:ext cx="262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PartMC</a:t>
            </a:r>
            <a:r>
              <a:rPr lang="en-US" b="1" dirty="0" smtClean="0"/>
              <a:t> Parameterization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10F3-2912-6540-BC74-AEA0F1738183}" type="slidenum">
              <a:rPr lang="en-US" smtClean="0"/>
              <a:t>36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139" y="1906021"/>
            <a:ext cx="5362236" cy="4841811"/>
          </a:xfrm>
        </p:spPr>
      </p:pic>
    </p:spTree>
    <p:extLst>
      <p:ext uri="{BB962C8B-B14F-4D97-AF65-F5344CB8AC3E}">
        <p14:creationId xmlns:p14="http://schemas.microsoft.com/office/powerpoint/2010/main" val="200857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38200" y="2511707"/>
            <a:ext cx="18172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Condensation</a:t>
            </a:r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Coagulation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     Overall </a:t>
            </a:r>
            <a:endParaRPr lang="en-US" b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8873911" y="2081524"/>
            <a:ext cx="2351079" cy="1994178"/>
            <a:chOff x="7366896" y="1630112"/>
            <a:chExt cx="2351079" cy="199417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66896" y="1630112"/>
              <a:ext cx="2351078" cy="976602"/>
            </a:xfrm>
            <a:prstGeom prst="rect">
              <a:avLst/>
            </a:prstGeom>
          </p:spPr>
        </p:pic>
        <p:sp>
          <p:nvSpPr>
            <p:cNvPr id="15" name="Left Brace 14"/>
            <p:cNvSpPr/>
            <p:nvPr/>
          </p:nvSpPr>
          <p:spPr>
            <a:xfrm rot="16200000">
              <a:off x="8083616" y="2381878"/>
              <a:ext cx="261607" cy="869554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Left Brace 15"/>
            <p:cNvSpPr/>
            <p:nvPr/>
          </p:nvSpPr>
          <p:spPr>
            <a:xfrm rot="16200000">
              <a:off x="9171536" y="2401018"/>
              <a:ext cx="261604" cy="831274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7441" y="2976315"/>
              <a:ext cx="455334" cy="64797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30142" y="2979094"/>
              <a:ext cx="432298" cy="631819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8845355" y="4615485"/>
            <a:ext cx="28899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1400" dirty="0" smtClean="0"/>
              <a:t>Condensation plays a dominating role.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1400" dirty="0"/>
              <a:t>A</a:t>
            </a:r>
            <a:r>
              <a:rPr lang="en-US" altLang="zh-CN" sz="1400" dirty="0" smtClean="0"/>
              <a:t>ging timescales range from less than one hour to several days.</a:t>
            </a:r>
          </a:p>
        </p:txBody>
      </p:sp>
      <p:sp>
        <p:nvSpPr>
          <p:cNvPr id="3" name="Oval 2"/>
          <p:cNvSpPr/>
          <p:nvPr/>
        </p:nvSpPr>
        <p:spPr>
          <a:xfrm>
            <a:off x="9182485" y="2013996"/>
            <a:ext cx="1200006" cy="214273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191412" y="1981197"/>
            <a:ext cx="1200006" cy="214273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838200" y="40572"/>
            <a:ext cx="10515600" cy="1325563"/>
          </a:xfrm>
        </p:spPr>
        <p:txBody>
          <a:bodyPr/>
          <a:lstStyle/>
          <a:p>
            <a:pPr algn="ctr"/>
            <a:r>
              <a:rPr lang="en-US" sz="3600" dirty="0" smtClean="0">
                <a:solidFill>
                  <a:srgbClr val="C00000"/>
                </a:solidFill>
              </a:rPr>
              <a:t>Contribution from Condensation and Coagulation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sz="3600" dirty="0" smtClean="0">
                <a:solidFill>
                  <a:srgbClr val="C00000"/>
                </a:solidFill>
              </a:rPr>
              <a:t>Annual</a:t>
            </a:r>
            <a:r>
              <a:rPr lang="en-US" sz="3600" dirty="0" smtClean="0">
                <a:solidFill>
                  <a:srgbClr val="C00000"/>
                </a:solidFill>
              </a:rPr>
              <a:t>, </a:t>
            </a:r>
            <a:r>
              <a:rPr lang="en-US" sz="3600" b="1" dirty="0" smtClean="0">
                <a:solidFill>
                  <a:srgbClr val="C00000"/>
                </a:solidFill>
              </a:rPr>
              <a:t>857 </a:t>
            </a:r>
            <a:r>
              <a:rPr lang="en-US" sz="3600" b="1" dirty="0" err="1" smtClean="0">
                <a:solidFill>
                  <a:srgbClr val="C00000"/>
                </a:solidFill>
              </a:rPr>
              <a:t>hPa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82692" y="1536690"/>
            <a:ext cx="1198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CAMChem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400203" y="1546558"/>
            <a:ext cx="262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PartMC</a:t>
            </a:r>
            <a:r>
              <a:rPr lang="en-US" b="1" dirty="0" smtClean="0"/>
              <a:t> Parameterization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10F3-2912-6540-BC74-AEA0F1738183}" type="slidenum">
              <a:rPr lang="en-US" smtClean="0"/>
              <a:t>37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184" y="1906022"/>
            <a:ext cx="5328263" cy="4941757"/>
          </a:xfrm>
        </p:spPr>
      </p:pic>
    </p:spTree>
    <p:extLst>
      <p:ext uri="{BB962C8B-B14F-4D97-AF65-F5344CB8AC3E}">
        <p14:creationId xmlns:p14="http://schemas.microsoft.com/office/powerpoint/2010/main" val="37629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099" y="787079"/>
            <a:ext cx="6329039" cy="59088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28937" y="443131"/>
            <a:ext cx="5661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L1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0" y="443131"/>
            <a:ext cx="5661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C00000"/>
                </a:solidFill>
              </a:rPr>
              <a:t>L2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45846" y="3339761"/>
            <a:ext cx="5661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C00000"/>
                </a:solidFill>
              </a:rPr>
              <a:t>L4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25670" y="3339761"/>
            <a:ext cx="5661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L8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10F3-2912-6540-BC74-AEA0F1738183}" type="slidenum">
              <a:rPr lang="en-US" smtClean="0"/>
              <a:t>38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8002" y="258465"/>
            <a:ext cx="11587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Scatter Plot of Annual mean aging timescales – 992hPa (Plan </a:t>
            </a:r>
            <a:r>
              <a:rPr lang="en-US" smtClean="0"/>
              <a:t>to do more </a:t>
            </a:r>
            <a:r>
              <a:rPr lang="en-US" dirty="0" smtClean="0"/>
              <a:t>monolayer sensitivity tests.)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8546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Ongoing tasks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Sensitivity tests using 6 and 12 monolayers, make scatter plots for upper layer.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22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BC </a:t>
            </a:r>
            <a:r>
              <a:rPr lang="en-US" dirty="0" smtClean="0">
                <a:solidFill>
                  <a:srgbClr val="C00000"/>
                </a:solidFill>
              </a:rPr>
              <a:t>emission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Time: </a:t>
            </a:r>
          </a:p>
          <a:p>
            <a:pPr lvl="1"/>
            <a:r>
              <a:rPr lang="en-US" dirty="0" smtClean="0"/>
              <a:t>2010-03 and 2010-09</a:t>
            </a:r>
          </a:p>
          <a:p>
            <a:r>
              <a:rPr lang="en-US" dirty="0" smtClean="0"/>
              <a:t>BC surface emissions:</a:t>
            </a:r>
          </a:p>
          <a:p>
            <a:pPr lvl="1"/>
            <a:r>
              <a:rPr lang="en-US" dirty="0" smtClean="0"/>
              <a:t>/glade/p/</a:t>
            </a:r>
            <a:r>
              <a:rPr lang="en-US" dirty="0" err="1" smtClean="0"/>
              <a:t>cesmdata</a:t>
            </a:r>
            <a:r>
              <a:rPr lang="en-US" dirty="0" smtClean="0"/>
              <a:t>/</a:t>
            </a:r>
            <a:r>
              <a:rPr lang="en-US" dirty="0" err="1" smtClean="0"/>
              <a:t>cseg</a:t>
            </a:r>
            <a:r>
              <a:rPr lang="en-US" dirty="0" smtClean="0"/>
              <a:t>/</a:t>
            </a:r>
            <a:r>
              <a:rPr lang="en-US" dirty="0" err="1" smtClean="0"/>
              <a:t>inputdata</a:t>
            </a:r>
            <a:r>
              <a:rPr lang="en-US" dirty="0" smtClean="0"/>
              <a:t>/</a:t>
            </a:r>
            <a:r>
              <a:rPr lang="en-US" dirty="0" err="1" smtClean="0"/>
              <a:t>atm</a:t>
            </a:r>
            <a:r>
              <a:rPr lang="en-US" dirty="0" smtClean="0"/>
              <a:t>/cam/</a:t>
            </a:r>
            <a:r>
              <a:rPr lang="en-US" dirty="0" err="1" smtClean="0"/>
              <a:t>chem</a:t>
            </a:r>
            <a:r>
              <a:rPr lang="en-US" dirty="0" smtClean="0"/>
              <a:t>/</a:t>
            </a:r>
            <a:r>
              <a:rPr lang="en-US" dirty="0" err="1" smtClean="0"/>
              <a:t>trop_mozart_aero</a:t>
            </a:r>
            <a:r>
              <a:rPr lang="en-US" dirty="0" smtClean="0"/>
              <a:t>/</a:t>
            </a:r>
            <a:r>
              <a:rPr lang="en-US" dirty="0" err="1" smtClean="0"/>
              <a:t>emis</a:t>
            </a:r>
            <a:r>
              <a:rPr lang="en-US" dirty="0" smtClean="0"/>
              <a:t>/ar5_mam3_bc_surf_1850-2010_c20100902_v12.nc</a:t>
            </a:r>
          </a:p>
          <a:p>
            <a:pPr lvl="2"/>
            <a:r>
              <a:rPr lang="en-US" dirty="0"/>
              <a:t>agricultural waste burning </a:t>
            </a:r>
            <a:r>
              <a:rPr lang="en-US" dirty="0" smtClean="0"/>
              <a:t>emissions</a:t>
            </a:r>
          </a:p>
          <a:p>
            <a:pPr lvl="2"/>
            <a:r>
              <a:rPr lang="en-US" dirty="0"/>
              <a:t>domestic </a:t>
            </a:r>
            <a:r>
              <a:rPr lang="en-US" dirty="0" smtClean="0"/>
              <a:t>emissions</a:t>
            </a:r>
          </a:p>
          <a:p>
            <a:pPr lvl="2"/>
            <a:r>
              <a:rPr lang="en-US" dirty="0"/>
              <a:t>energy </a:t>
            </a:r>
            <a:r>
              <a:rPr lang="en-US" dirty="0" smtClean="0"/>
              <a:t>emissions</a:t>
            </a:r>
          </a:p>
          <a:p>
            <a:pPr lvl="2"/>
            <a:r>
              <a:rPr lang="en-US" dirty="0"/>
              <a:t>industry </a:t>
            </a:r>
            <a:r>
              <a:rPr lang="en-US" dirty="0" smtClean="0"/>
              <a:t>emissions</a:t>
            </a:r>
          </a:p>
          <a:p>
            <a:pPr lvl="2"/>
            <a:r>
              <a:rPr lang="en-US" dirty="0"/>
              <a:t>transportation </a:t>
            </a:r>
            <a:r>
              <a:rPr lang="en-US" dirty="0" smtClean="0"/>
              <a:t>emissions</a:t>
            </a:r>
          </a:p>
          <a:p>
            <a:pPr lvl="2"/>
            <a:r>
              <a:rPr lang="en-US" dirty="0"/>
              <a:t>waste treatment </a:t>
            </a:r>
            <a:r>
              <a:rPr lang="en-US" dirty="0" smtClean="0"/>
              <a:t>emissions</a:t>
            </a:r>
          </a:p>
          <a:p>
            <a:pPr lvl="2"/>
            <a:r>
              <a:rPr lang="en-US" dirty="0"/>
              <a:t>ship </a:t>
            </a:r>
            <a:r>
              <a:rPr lang="en-US" dirty="0" smtClean="0"/>
              <a:t>emissions</a:t>
            </a:r>
          </a:p>
          <a:p>
            <a:r>
              <a:rPr lang="en-US" dirty="0" smtClean="0"/>
              <a:t>BC elevated emissions</a:t>
            </a:r>
          </a:p>
          <a:p>
            <a:pPr lvl="1"/>
            <a:r>
              <a:rPr lang="en-US" dirty="0"/>
              <a:t>/</a:t>
            </a:r>
            <a:r>
              <a:rPr lang="en-US" dirty="0" smtClean="0"/>
              <a:t>glade/p/</a:t>
            </a:r>
            <a:r>
              <a:rPr lang="en-US" dirty="0" err="1" smtClean="0"/>
              <a:t>cesmdata</a:t>
            </a:r>
            <a:r>
              <a:rPr lang="en-US" dirty="0" smtClean="0"/>
              <a:t>/</a:t>
            </a:r>
            <a:r>
              <a:rPr lang="en-US" dirty="0" err="1" smtClean="0"/>
              <a:t>cseg</a:t>
            </a:r>
            <a:r>
              <a:rPr lang="en-US" dirty="0" smtClean="0"/>
              <a:t>/</a:t>
            </a:r>
            <a:r>
              <a:rPr lang="en-US" dirty="0" err="1" smtClean="0"/>
              <a:t>inputdata</a:t>
            </a:r>
            <a:r>
              <a:rPr lang="en-US" dirty="0" smtClean="0"/>
              <a:t>/</a:t>
            </a:r>
            <a:r>
              <a:rPr lang="en-US" dirty="0" err="1" smtClean="0"/>
              <a:t>atm</a:t>
            </a:r>
            <a:r>
              <a:rPr lang="en-US" dirty="0" smtClean="0"/>
              <a:t>/cam/</a:t>
            </a:r>
            <a:r>
              <a:rPr lang="en-US" dirty="0" err="1" smtClean="0"/>
              <a:t>chem</a:t>
            </a:r>
            <a:r>
              <a:rPr lang="en-US" dirty="0" smtClean="0"/>
              <a:t>/</a:t>
            </a:r>
            <a:r>
              <a:rPr lang="en-US" dirty="0" err="1" smtClean="0"/>
              <a:t>trop_mozart_aero</a:t>
            </a:r>
            <a:r>
              <a:rPr lang="en-US" dirty="0" smtClean="0"/>
              <a:t>/</a:t>
            </a:r>
            <a:r>
              <a:rPr lang="en-US" dirty="0" err="1" smtClean="0"/>
              <a:t>emis</a:t>
            </a:r>
            <a:r>
              <a:rPr lang="en-US" dirty="0" smtClean="0"/>
              <a:t>/ar5_mam3_bc </a:t>
            </a:r>
            <a:r>
              <a:rPr lang="en-US" dirty="0"/>
              <a:t>_elev_1850-2010_c20100902_v12.nc</a:t>
            </a:r>
            <a:endParaRPr lang="en-US" dirty="0" smtClean="0"/>
          </a:p>
          <a:p>
            <a:pPr lvl="1"/>
            <a:r>
              <a:rPr lang="en-US" dirty="0" smtClean="0"/>
              <a:t>BC </a:t>
            </a:r>
            <a:r>
              <a:rPr lang="en-US" dirty="0"/>
              <a:t>forest fire </a:t>
            </a:r>
            <a:r>
              <a:rPr lang="en-US" dirty="0" smtClean="0"/>
              <a:t>emissions:</a:t>
            </a:r>
          </a:p>
          <a:p>
            <a:pPr lvl="2"/>
            <a:r>
              <a:rPr lang="en-US" dirty="0" smtClean="0"/>
              <a:t>IPCC_GriddedBiomassBurningEmissions_BC_decadalmonthlymean1850_v1.nc</a:t>
            </a:r>
            <a:endParaRPr lang="en-US" dirty="0" smtClean="0"/>
          </a:p>
          <a:p>
            <a:pPr lvl="1"/>
            <a:r>
              <a:rPr lang="en-US" dirty="0"/>
              <a:t>BC grass fire </a:t>
            </a:r>
            <a:r>
              <a:rPr lang="en-US" dirty="0" smtClean="0"/>
              <a:t>emissions:</a:t>
            </a:r>
          </a:p>
          <a:p>
            <a:pPr lvl="2"/>
            <a:r>
              <a:rPr lang="en-US" dirty="0" smtClean="0"/>
              <a:t>IPCC_GriddedBiomassBurningEmissions_BC_decadalmonthlymean1850_v1.nc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498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BC </a:t>
            </a:r>
            <a:r>
              <a:rPr lang="en-US" dirty="0" smtClean="0">
                <a:solidFill>
                  <a:srgbClr val="C00000"/>
                </a:solidFill>
              </a:rPr>
              <a:t>surface emissions – </a:t>
            </a:r>
            <a:r>
              <a:rPr lang="en-US" b="1" dirty="0">
                <a:solidFill>
                  <a:srgbClr val="C00000"/>
                </a:solidFill>
              </a:rPr>
              <a:t>A</a:t>
            </a:r>
            <a:r>
              <a:rPr lang="en-US" b="1" dirty="0" smtClean="0">
                <a:solidFill>
                  <a:srgbClr val="C00000"/>
                </a:solidFill>
              </a:rPr>
              <a:t>nnual</a:t>
            </a:r>
            <a:r>
              <a:rPr lang="en-US" dirty="0" smtClean="0">
                <a:solidFill>
                  <a:srgbClr val="C00000"/>
                </a:solidFill>
              </a:rPr>
              <a:t> – Surface – year 2010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70" y="2598034"/>
            <a:ext cx="4368800" cy="2806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551" y="2151063"/>
            <a:ext cx="3436877" cy="38831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009" y="2151062"/>
            <a:ext cx="3422881" cy="388310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07260" y="6125207"/>
            <a:ext cx="189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&gt; 60N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780642" y="6125205"/>
            <a:ext cx="189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&gt; 70N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433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02" y="4173003"/>
            <a:ext cx="3700241" cy="2441729"/>
          </a:xfrm>
        </p:spPr>
      </p:pic>
      <p:sp>
        <p:nvSpPr>
          <p:cNvPr id="9" name="TextBox 8"/>
          <p:cNvSpPr txBox="1"/>
          <p:nvPr/>
        </p:nvSpPr>
        <p:spPr>
          <a:xfrm>
            <a:off x="9969500" y="105158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654</a:t>
            </a:r>
            <a:r>
              <a:rPr lang="en-US" dirty="0" smtClean="0"/>
              <a:t>-879m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21400" y="106508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278</a:t>
            </a:r>
            <a:r>
              <a:rPr lang="en-US" dirty="0" smtClean="0"/>
              <a:t>-454m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25700" y="105158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0-126m</a:t>
            </a:r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123950" y="105316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BC </a:t>
            </a:r>
            <a:r>
              <a:rPr lang="en-US" dirty="0" smtClean="0">
                <a:solidFill>
                  <a:srgbClr val="C00000"/>
                </a:solidFill>
              </a:rPr>
              <a:t>elevated emissions – Fire – year 2010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6700" y="2293963"/>
            <a:ext cx="100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March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5747" y="4951737"/>
            <a:ext cx="1238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September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181" y="4173004"/>
            <a:ext cx="3726847" cy="24405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221" y="4173004"/>
            <a:ext cx="3649884" cy="24369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03" y="1617276"/>
            <a:ext cx="3751633" cy="241333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181" y="1590376"/>
            <a:ext cx="3643935" cy="244023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496" y="1530788"/>
            <a:ext cx="3777504" cy="249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755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BC </a:t>
            </a:r>
            <a:r>
              <a:rPr lang="en-US" dirty="0" smtClean="0">
                <a:solidFill>
                  <a:srgbClr val="C00000"/>
                </a:solidFill>
              </a:rPr>
              <a:t>elevated emissions – Fire – year 2010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628" y="1709715"/>
            <a:ext cx="4120587" cy="44902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043" y="1666421"/>
            <a:ext cx="4238585" cy="45335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26106" y="1525049"/>
            <a:ext cx="682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March					September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54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BC </a:t>
            </a:r>
            <a:r>
              <a:rPr lang="en-US" dirty="0">
                <a:solidFill>
                  <a:srgbClr val="C00000"/>
                </a:solidFill>
              </a:rPr>
              <a:t>I</a:t>
            </a:r>
            <a:r>
              <a:rPr lang="en-US" dirty="0" smtClean="0">
                <a:solidFill>
                  <a:srgbClr val="C00000"/>
                </a:solidFill>
              </a:rPr>
              <a:t>nitial Conditions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/glade/p/</a:t>
            </a:r>
            <a:r>
              <a:rPr lang="en-US" dirty="0" err="1"/>
              <a:t>cesm</a:t>
            </a:r>
            <a:r>
              <a:rPr lang="en-US" dirty="0"/>
              <a:t>/</a:t>
            </a:r>
            <a:r>
              <a:rPr lang="en-US" dirty="0" err="1"/>
              <a:t>cseg</a:t>
            </a:r>
            <a:r>
              <a:rPr lang="en-US" dirty="0"/>
              <a:t>//</a:t>
            </a:r>
            <a:r>
              <a:rPr lang="en-US" dirty="0" err="1" smtClean="0"/>
              <a:t>inputdata</a:t>
            </a:r>
            <a:r>
              <a:rPr lang="en-US" dirty="0" smtClean="0"/>
              <a:t>/</a:t>
            </a:r>
            <a:r>
              <a:rPr lang="en-US" dirty="0" err="1" smtClean="0"/>
              <a:t>atm</a:t>
            </a:r>
            <a:r>
              <a:rPr lang="en-US" dirty="0" smtClean="0"/>
              <a:t>/cam/</a:t>
            </a:r>
            <a:r>
              <a:rPr lang="en-US" dirty="0" err="1" smtClean="0"/>
              <a:t>inic</a:t>
            </a:r>
            <a:r>
              <a:rPr lang="en-US" dirty="0" smtClean="0"/>
              <a:t>/</a:t>
            </a:r>
            <a:r>
              <a:rPr lang="en-US" dirty="0" err="1" smtClean="0"/>
              <a:t>fv</a:t>
            </a:r>
            <a:r>
              <a:rPr lang="en-US" dirty="0" smtClean="0"/>
              <a:t>/camchem_ic_2008-01-01_1.9x2.5_L56_c110118.nc</a:t>
            </a:r>
          </a:p>
          <a:p>
            <a:endParaRPr lang="en-US" dirty="0"/>
          </a:p>
          <a:p>
            <a:r>
              <a:rPr lang="en-US" dirty="0" smtClean="0"/>
              <a:t>BC does not appear in the initial file when we use offline meteorology, but it does appear in the initial file when we use online meteorology.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85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Annual BC Mixing Ratio and Relative Differences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2892" y="23241001"/>
            <a:ext cx="7142171" cy="33278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1122" y="26892801"/>
            <a:ext cx="7286278" cy="34347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5292" y="23393401"/>
            <a:ext cx="7142171" cy="33278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3522" y="27045201"/>
            <a:ext cx="7286278" cy="34347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101" y="1809389"/>
            <a:ext cx="4526604" cy="440042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14937" y="2500132"/>
            <a:ext cx="1446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L8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088266" y="4805423"/>
            <a:ext cx="1446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(L1-L8)/L8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52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3120</TotalTime>
  <Words>1125</Words>
  <Application>Microsoft Macintosh PowerPoint</Application>
  <PresentationFormat>Widescreen</PresentationFormat>
  <Paragraphs>342</Paragraphs>
  <Slides>39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Calibri</vt:lpstr>
      <vt:lpstr>Calibri Light</vt:lpstr>
      <vt:lpstr>宋体</vt:lpstr>
      <vt:lpstr>Arial</vt:lpstr>
      <vt:lpstr>Office Theme</vt:lpstr>
      <vt:lpstr>Equation</vt:lpstr>
      <vt:lpstr>Thesis Outlines</vt:lpstr>
      <vt:lpstr>Plots</vt:lpstr>
      <vt:lpstr>Results</vt:lpstr>
      <vt:lpstr>BC emission files</vt:lpstr>
      <vt:lpstr>BC surface emissions – Annual – Surface – year 2010</vt:lpstr>
      <vt:lpstr>BC elevated emissions – Fire – year 2010</vt:lpstr>
      <vt:lpstr>BC elevated emissions – Fire – year 2010</vt:lpstr>
      <vt:lpstr>BC Initial Conditions</vt:lpstr>
      <vt:lpstr>Annual BC Mixing Ratio and Relative Differences</vt:lpstr>
      <vt:lpstr>Region 1</vt:lpstr>
      <vt:lpstr>Region 2</vt:lpstr>
      <vt:lpstr>Region 3</vt:lpstr>
      <vt:lpstr>Region 4</vt:lpstr>
      <vt:lpstr>Region 5</vt:lpstr>
      <vt:lpstr>Arctic (average over the pole?)</vt:lpstr>
      <vt:lpstr>BC Wet Deposition Flux – happens only in accumulation mode</vt:lpstr>
      <vt:lpstr>BC Dry Deposition Flux</vt:lpstr>
      <vt:lpstr>BC Ratio: Accumulation/Total – 992hPa</vt:lpstr>
      <vt:lpstr>Interstitial Aerosol Diameter – 992hPa, March</vt:lpstr>
      <vt:lpstr>Geometric Mean Diameter - March</vt:lpstr>
      <vt:lpstr>For comparison with SP2 measurements need to focus on diameter range 90 nm - 400 nm</vt:lpstr>
      <vt:lpstr>Geometric Mean Diameter - September</vt:lpstr>
      <vt:lpstr>For comparison with SP2 measurements need to focus on diameter range 90 nm - 400 nm</vt:lpstr>
      <vt:lpstr>Radiative forcing (net solar shortwave – net longwave at the top of the model)---March</vt:lpstr>
      <vt:lpstr>Polar Map for Arctic Region -- March</vt:lpstr>
      <vt:lpstr>Radiative forcing (net solar – net longwave at the top of the model)---September</vt:lpstr>
      <vt:lpstr>Polar Map for Arctic Region -- September</vt:lpstr>
      <vt:lpstr>Annual Radiative Forcing</vt:lpstr>
      <vt:lpstr>PowerPoint Presentation</vt:lpstr>
      <vt:lpstr>Comparison of Aging Timescales from CAMchem and Laura’s Parameterization</vt:lpstr>
      <vt:lpstr>Condensation Volume Rate over Surface Area -computed from mode 4</vt:lpstr>
      <vt:lpstr>Contribution from Condensation and Coagulation March, 992 hPa</vt:lpstr>
      <vt:lpstr>Contribution from Condensation and Coagulation March, 857 hPa</vt:lpstr>
      <vt:lpstr>Contribution from Condensation and Coagulation September, 992 hPa</vt:lpstr>
      <vt:lpstr>Contribution from Condensation and Coagulation September, 857 hPa</vt:lpstr>
      <vt:lpstr>Contribution from Condensation and Coagulation Annual, 992 hPa</vt:lpstr>
      <vt:lpstr>Contribution from Condensation and Coagulation Annual, 857 hPa</vt:lpstr>
      <vt:lpstr>PowerPoint Presentation</vt:lpstr>
      <vt:lpstr>Ongoing tasks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43</cp:revision>
  <dcterms:created xsi:type="dcterms:W3CDTF">2017-01-02T17:44:50Z</dcterms:created>
  <dcterms:modified xsi:type="dcterms:W3CDTF">2017-02-02T04:33:59Z</dcterms:modified>
</cp:coreProperties>
</file>